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02" r:id="rId2"/>
    <p:sldId id="257" r:id="rId3"/>
    <p:sldId id="258" r:id="rId4"/>
    <p:sldId id="303" r:id="rId5"/>
    <p:sldId id="283" r:id="rId6"/>
    <p:sldId id="294" r:id="rId7"/>
    <p:sldId id="276" r:id="rId8"/>
    <p:sldId id="290" r:id="rId9"/>
    <p:sldId id="291" r:id="rId10"/>
    <p:sldId id="297" r:id="rId11"/>
    <p:sldId id="298" r:id="rId12"/>
    <p:sldId id="304" r:id="rId13"/>
    <p:sldId id="282" r:id="rId14"/>
    <p:sldId id="29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302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258"/>
          </p14:sldIdLst>
        </p14:section>
        <p14:section name="02 Motivation to do an MSc" id="{D004E2EC-B2D2-4F95-A01D-C90D0CE95CDB}">
          <p14:sldIdLst>
            <p14:sldId id="303"/>
          </p14:sldIdLst>
        </p14:section>
        <p14:section name="03 How to leverage an MSc in the current market?" id="{DDD30065-BC03-4C9D-8FF2-52460EC9B4F4}">
          <p14:sldIdLst>
            <p14:sldId id="283"/>
          </p14:sldIdLst>
        </p14:section>
        <p14:section name="04 Is Master's degree required?" id="{3D296992-B957-4696-8E42-D3432FC225FE}">
          <p14:sldIdLst>
            <p14:sldId id="294"/>
            <p14:sldId id="276"/>
          </p14:sldIdLst>
        </p14:section>
        <p14:section name="05 Tools &amp; Technologies, Job strategies and CTC" id="{D7A576BD-4F7A-4B8C-9970-60EFC20E329B}">
          <p14:sldIdLst>
            <p14:sldId id="290"/>
            <p14:sldId id="291"/>
            <p14:sldId id="297"/>
            <p14:sldId id="298"/>
          </p14:sldIdLst>
        </p14:section>
        <p14:section name="Archive" id="{50520B23-E549-49CA-817B-EA2271E104E8}">
          <p14:sldIdLst>
            <p14:sldId id="304"/>
          </p14:sldIdLst>
        </p14:section>
        <p14:section name="Q&amp;A Session" id="{A8AD9179-485B-4868-8754-74C90074B6CD}">
          <p14:sldIdLst>
            <p14:sldId id="28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417B85"/>
    <a:srgbClr val="7A4646"/>
    <a:srgbClr val="7F8FA9"/>
    <a:srgbClr val="FFFFF0"/>
    <a:srgbClr val="FFF0F0"/>
    <a:srgbClr val="F5F5F5"/>
    <a:srgbClr val="FFFFFF"/>
    <a:srgbClr val="FFF2F2"/>
    <a:srgbClr val="4A6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4" autoAdjust="0"/>
    <p:restoredTop sz="89006" autoAdjust="0"/>
  </p:normalViewPr>
  <p:slideViewPr>
    <p:cSldViewPr snapToGrid="0">
      <p:cViewPr varScale="1">
        <p:scale>
          <a:sx n="112" d="100"/>
          <a:sy n="112" d="100"/>
        </p:scale>
        <p:origin x="75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06-May-22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93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16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we care about is how to get a job, let me tell you how to leverage MSc to get a job!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demystify the Master’s degree!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4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1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869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650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45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06-May-22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06-May-22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06-May-22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06-May-22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06-May-22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06-May-22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06-May-22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71BA9D70-22EA-4278-BE9A-02A03B39978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0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10401572" y="6488668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Anish Mahapatra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jpeg"/><Relationship Id="rId1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45.png"/><Relationship Id="rId5" Type="http://schemas.openxmlformats.org/officeDocument/2006/relationships/image" Target="../media/image9.png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oup of people having a meeting">
            <a:extLst>
              <a:ext uri="{FF2B5EF4-FFF2-40B4-BE49-F238E27FC236}">
                <a16:creationId xmlns:a16="http://schemas.microsoft.com/office/drawing/2014/main" id="{F94C0639-E852-4DDE-AAC6-083994BBE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0327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84334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Expert Hacks: </a:t>
            </a:r>
          </a:p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Science from the lens of an expert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07 May, 2022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121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Factors to consider while looking for a job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B81F1F-DF49-49F4-8123-661EB60CBB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t="8376" r="2369" b="5796"/>
          <a:stretch/>
        </p:blipFill>
        <p:spPr>
          <a:xfrm>
            <a:off x="19026" y="2055375"/>
            <a:ext cx="12145536" cy="306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0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Plan your Data Science prep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9EC7B-44E7-48AA-B08F-B9F21310D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320" y="1028238"/>
            <a:ext cx="7185360" cy="577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87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to do an MSc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2625294"/>
            <a:ext cx="7199545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leverage an MSc in the current market?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Master’s degree required?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88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479779" y="5363941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8177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 Hacks: </a:t>
            </a:r>
          </a:p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 from the lens of an expert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pic>
        <p:nvPicPr>
          <p:cNvPr id="1028" name="Picture 4" descr="A man in a black suit loosening his tie">
            <a:extLst>
              <a:ext uri="{FF2B5EF4-FFF2-40B4-BE49-F238E27FC236}">
                <a16:creationId xmlns:a16="http://schemas.microsoft.com/office/drawing/2014/main" id="{40E125F2-E77C-4964-B919-49F9769BE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9" cy="689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80947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 Hacks: </a:t>
            </a:r>
          </a:p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 from the lens of an expert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May, 2022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E9D62C-CD5A-494F-83B9-2BB55CFE2D7F}"/>
              </a:ext>
            </a:extLst>
          </p:cNvPr>
          <p:cNvSpPr txBox="1"/>
          <p:nvPr/>
        </p:nvSpPr>
        <p:spPr>
          <a:xfrm>
            <a:off x="139081" y="5876494"/>
            <a:ext cx="4784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Thank you.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0DA2D1-73D8-49C5-8EDF-FCC36BD51793}"/>
              </a:ext>
            </a:extLst>
          </p:cNvPr>
          <p:cNvSpPr txBox="1"/>
          <p:nvPr/>
        </p:nvSpPr>
        <p:spPr>
          <a:xfrm>
            <a:off x="5670233" y="5202783"/>
            <a:ext cx="4616386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Simple, ask a real-world Data Scientist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Email: anishmahapatra01@gmail.com</a:t>
            </a:r>
          </a:p>
        </p:txBody>
      </p:sp>
    </p:spTree>
    <p:extLst>
      <p:ext uri="{BB962C8B-B14F-4D97-AF65-F5344CB8AC3E}">
        <p14:creationId xmlns:p14="http://schemas.microsoft.com/office/powerpoint/2010/main" val="2612239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to do an MSc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2625294"/>
            <a:ext cx="7199545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leverage an MSc in the current market?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Master’s degree required?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7210080" y="4428320"/>
            <a:ext cx="4055518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BF6F85-4B77-418B-A024-8E7655314032}"/>
              </a:ext>
            </a:extLst>
          </p:cNvPr>
          <p:cNvGrpSpPr/>
          <p:nvPr/>
        </p:nvGrpSpPr>
        <p:grpSpPr>
          <a:xfrm>
            <a:off x="7210080" y="5750012"/>
            <a:ext cx="3752701" cy="675537"/>
            <a:chOff x="7637634" y="4219855"/>
            <a:chExt cx="3752701" cy="675537"/>
          </a:xfrm>
        </p:grpSpPr>
        <p:pic>
          <p:nvPicPr>
            <p:cNvPr id="2050" name="Picture 2" descr="International Institute of Information Technology, Bangalore - Wikipedia">
              <a:extLst>
                <a:ext uri="{FF2B5EF4-FFF2-40B4-BE49-F238E27FC236}">
                  <a16:creationId xmlns:a16="http://schemas.microsoft.com/office/drawing/2014/main" id="{5DDAA93B-B836-48AA-A725-F7A0AC81A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283" y="4219855"/>
              <a:ext cx="825500" cy="675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King&amp;#39;s College London Clinical Research Fellowship 2021 | Opportunity Desk">
              <a:extLst>
                <a:ext uri="{FF2B5EF4-FFF2-40B4-BE49-F238E27FC236}">
                  <a16:creationId xmlns:a16="http://schemas.microsoft.com/office/drawing/2014/main" id="{84A6F731-F67D-4675-A915-71FAE1B1D0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9918" y="4287943"/>
              <a:ext cx="1030417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Manipal Academy of Higher Education (MAHEMET) My Careers View - India&amp;#39;s  Best College, School and Consultant">
              <a:extLst>
                <a:ext uri="{FF2B5EF4-FFF2-40B4-BE49-F238E27FC236}">
                  <a16:creationId xmlns:a16="http://schemas.microsoft.com/office/drawing/2014/main" id="{0A9DF6BE-3E93-4F7D-A5B7-0A7F48AD1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634" y="4279500"/>
              <a:ext cx="548493" cy="548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Liverpool John Moores University - Rankings, Courses, Acceptance Rate">
              <a:extLst>
                <a:ext uri="{FF2B5EF4-FFF2-40B4-BE49-F238E27FC236}">
                  <a16:creationId xmlns:a16="http://schemas.microsoft.com/office/drawing/2014/main" id="{A8D7814D-E5D1-42D5-8152-3A796B623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8783" y="4278809"/>
              <a:ext cx="1301135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BC6AF-9A6B-46DF-9CB9-BC6FECD39643}"/>
              </a:ext>
            </a:extLst>
          </p:cNvPr>
          <p:cNvSpPr/>
          <p:nvPr/>
        </p:nvSpPr>
        <p:spPr>
          <a:xfrm>
            <a:off x="7235479" y="576706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282F46-A8BC-4545-9816-24CD5214F82D}"/>
              </a:ext>
            </a:extLst>
          </p:cNvPr>
          <p:cNvSpPr/>
          <p:nvPr/>
        </p:nvSpPr>
        <p:spPr>
          <a:xfrm>
            <a:off x="7235479" y="572072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396852" y="4430730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Senior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B25D47F-1CD3-4AC5-83C7-9B2DB29A1F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80" y="1048402"/>
            <a:ext cx="10593839" cy="32159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77EDE6-DB77-4F2D-8052-08BAA02032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38647" y="6447241"/>
            <a:ext cx="2448267" cy="3620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C2D3FC-C3EE-495E-B47A-0A9C3B7202A4}"/>
              </a:ext>
            </a:extLst>
          </p:cNvPr>
          <p:cNvSpPr txBox="1"/>
          <p:nvPr/>
        </p:nvSpPr>
        <p:spPr>
          <a:xfrm>
            <a:off x="7210080" y="5222605"/>
            <a:ext cx="4055518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PGD – 3.7/4 || MSc with Distinction</a:t>
            </a:r>
          </a:p>
        </p:txBody>
      </p:sp>
    </p:spTree>
    <p:extLst>
      <p:ext uri="{BB962C8B-B14F-4D97-AF65-F5344CB8AC3E}">
        <p14:creationId xmlns:p14="http://schemas.microsoft.com/office/powerpoint/2010/main" val="2117736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to do an MSc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4B16D8-2237-40B5-A9C9-85FC5B2CA956}"/>
              </a:ext>
            </a:extLst>
          </p:cNvPr>
          <p:cNvGrpSpPr/>
          <p:nvPr/>
        </p:nvGrpSpPr>
        <p:grpSpPr>
          <a:xfrm>
            <a:off x="1019321" y="3882558"/>
            <a:ext cx="10723500" cy="2185443"/>
            <a:chOff x="1019321" y="3882558"/>
            <a:chExt cx="10723500" cy="2185443"/>
          </a:xfrm>
        </p:grpSpPr>
        <p:grpSp>
          <p:nvGrpSpPr>
            <p:cNvPr id="39" name="Group 33">
              <a:extLst>
                <a:ext uri="{FF2B5EF4-FFF2-40B4-BE49-F238E27FC236}">
                  <a16:creationId xmlns:a16="http://schemas.microsoft.com/office/drawing/2014/main" id="{0F5CF1B8-4A8F-4987-9920-C3A6C632A770}"/>
                </a:ext>
              </a:extLst>
            </p:cNvPr>
            <p:cNvGrpSpPr/>
            <p:nvPr/>
          </p:nvGrpSpPr>
          <p:grpSpPr>
            <a:xfrm>
              <a:off x="1208247" y="5172290"/>
              <a:ext cx="3243428" cy="895711"/>
              <a:chOff x="728272" y="3617215"/>
              <a:chExt cx="2432571" cy="671783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0C3D491-4A3D-4CFB-AECA-8E0162A07413}"/>
                  </a:ext>
                </a:extLst>
              </p:cNvPr>
              <p:cNvSpPr txBox="1"/>
              <p:nvPr/>
            </p:nvSpPr>
            <p:spPr>
              <a:xfrm>
                <a:off x="728272" y="3617215"/>
                <a:ext cx="243257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B050"/>
                    </a:solidFill>
                    <a:latin typeface="+mj-lt"/>
                  </a:rPr>
                  <a:t>Extremely High Market Demand </a:t>
                </a:r>
                <a:br>
                  <a:rPr lang="en-US" sz="1600" b="1" dirty="0">
                    <a:solidFill>
                      <a:srgbClr val="00B050"/>
                    </a:solidFill>
                    <a:latin typeface="+mj-lt"/>
                  </a:rPr>
                </a:br>
                <a:r>
                  <a:rPr lang="en-US" sz="1600" b="1" dirty="0">
                    <a:solidFill>
                      <a:srgbClr val="00B050"/>
                    </a:solidFill>
                    <a:latin typeface="+mj-lt"/>
                  </a:rPr>
                  <a:t>(+38%)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665E42F-7B4E-4B4C-8BAD-ED026ED86D1D}"/>
                  </a:ext>
                </a:extLst>
              </p:cNvPr>
              <p:cNvSpPr txBox="1"/>
              <p:nvPr/>
            </p:nvSpPr>
            <p:spPr>
              <a:xfrm>
                <a:off x="905109" y="3981317"/>
                <a:ext cx="2058394" cy="30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Supply-Demand </a:t>
                </a: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mismatch means companies are willing to pay more</a:t>
                </a:r>
              </a:p>
            </p:txBody>
          </p:sp>
        </p:grp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1019321" y="3882558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D2F12F2-F1A3-45AB-97AA-A675E2FD680C}"/>
                </a:ext>
              </a:extLst>
            </p:cNvPr>
            <p:cNvGrpSpPr/>
            <p:nvPr/>
          </p:nvGrpSpPr>
          <p:grpSpPr>
            <a:xfrm>
              <a:off x="2278047" y="4270756"/>
              <a:ext cx="965063" cy="937433"/>
              <a:chOff x="5638868" y="4369009"/>
              <a:chExt cx="965063" cy="937433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7D6C25C-DAF7-4B5F-8F2F-60B13DD7FE39}"/>
                  </a:ext>
                </a:extLst>
              </p:cNvPr>
              <p:cNvSpPr/>
              <p:nvPr/>
            </p:nvSpPr>
            <p:spPr>
              <a:xfrm>
                <a:off x="5638868" y="4369009"/>
                <a:ext cx="965063" cy="93743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6B4FBBF-8BCA-4B3B-9FFF-BDA52EC1D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427" y="4415219"/>
                <a:ext cx="772531" cy="772531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A23DCC-9721-48F9-95AE-93701EFC1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6" t="3870" r="976" b="3846"/>
            <a:stretch/>
          </p:blipFill>
          <p:spPr>
            <a:xfrm>
              <a:off x="4631742" y="4211052"/>
              <a:ext cx="7111079" cy="174792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CCE150-A20F-4CC2-AFE6-19EF2071372C}"/>
              </a:ext>
            </a:extLst>
          </p:cNvPr>
          <p:cNvGrpSpPr/>
          <p:nvPr/>
        </p:nvGrpSpPr>
        <p:grpSpPr>
          <a:xfrm>
            <a:off x="743484" y="1509529"/>
            <a:ext cx="3177341" cy="2127958"/>
            <a:chOff x="743484" y="1509529"/>
            <a:chExt cx="3177341" cy="2127958"/>
          </a:xfrm>
        </p:grpSpPr>
        <p:grpSp>
          <p:nvGrpSpPr>
            <p:cNvPr id="24" name="Group 30">
              <a:extLst>
                <a:ext uri="{FF2B5EF4-FFF2-40B4-BE49-F238E27FC236}">
                  <a16:creationId xmlns:a16="http://schemas.microsoft.com/office/drawing/2014/main" id="{9BF63E98-6387-4148-AACE-C99621618F5E}"/>
                </a:ext>
              </a:extLst>
            </p:cNvPr>
            <p:cNvGrpSpPr/>
            <p:nvPr/>
          </p:nvGrpSpPr>
          <p:grpSpPr>
            <a:xfrm>
              <a:off x="1176300" y="2783942"/>
              <a:ext cx="2744525" cy="853545"/>
              <a:chOff x="863323" y="1992704"/>
              <a:chExt cx="2058394" cy="64015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89197B-77E7-455A-9D1A-E24439576A14}"/>
                  </a:ext>
                </a:extLst>
              </p:cNvPr>
              <p:cNvSpPr txBox="1"/>
              <p:nvPr/>
            </p:nvSpPr>
            <p:spPr>
              <a:xfrm>
                <a:off x="863323" y="1992704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Relevance in the future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03662-A235-4DA9-A070-AF07092D7DA1}"/>
                  </a:ext>
                </a:extLst>
              </p:cNvPr>
              <p:cNvSpPr txBox="1"/>
              <p:nvPr/>
            </p:nvSpPr>
            <p:spPr>
              <a:xfrm>
                <a:off x="863323" y="2171342"/>
                <a:ext cx="2058394" cy="4615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Companies are building and growing in Data and it is the future &amp; </a:t>
                </a:r>
                <a:b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exposure to the industry</a:t>
                </a:r>
              </a:p>
            </p:txBody>
          </p:sp>
        </p:grp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B3075C-2EA3-4FB4-8A9B-84032EB8DBEA}"/>
                </a:ext>
              </a:extLst>
            </p:cNvPr>
            <p:cNvGrpSpPr/>
            <p:nvPr/>
          </p:nvGrpSpPr>
          <p:grpSpPr>
            <a:xfrm>
              <a:off x="2066032" y="1744141"/>
              <a:ext cx="965063" cy="937433"/>
              <a:chOff x="2066032" y="1744141"/>
              <a:chExt cx="965063" cy="93743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A13CBCB-9230-4E0B-984B-AD322C7E3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5736" y="1814767"/>
                <a:ext cx="713304" cy="713304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5AC0E9-65A2-4E3B-A55C-02AC5B5D7AF1}"/>
              </a:ext>
            </a:extLst>
          </p:cNvPr>
          <p:cNvGrpSpPr/>
          <p:nvPr/>
        </p:nvGrpSpPr>
        <p:grpSpPr>
          <a:xfrm>
            <a:off x="4451675" y="1529737"/>
            <a:ext cx="3122056" cy="2118675"/>
            <a:chOff x="4451675" y="1529737"/>
            <a:chExt cx="3122056" cy="2118675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4451675" y="1529737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79667F-79AF-40D3-A63A-A3BCDFFA2A1E}"/>
                </a:ext>
              </a:extLst>
            </p:cNvPr>
            <p:cNvGrpSpPr/>
            <p:nvPr/>
          </p:nvGrpSpPr>
          <p:grpSpPr>
            <a:xfrm>
              <a:off x="4829206" y="1755067"/>
              <a:ext cx="2744525" cy="1893345"/>
              <a:chOff x="4749136" y="1744141"/>
              <a:chExt cx="2744525" cy="1893345"/>
            </a:xfrm>
          </p:grpSpPr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A805C287-EBBE-4235-9422-9FD9D9EEB494}"/>
                  </a:ext>
                </a:extLst>
              </p:cNvPr>
              <p:cNvGrpSpPr/>
              <p:nvPr/>
            </p:nvGrpSpPr>
            <p:grpSpPr>
              <a:xfrm>
                <a:off x="4749136" y="2783942"/>
                <a:ext cx="2744525" cy="853544"/>
                <a:chOff x="3542950" y="1992705"/>
                <a:chExt cx="2058394" cy="640158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1B3CF7-DDFC-4C2F-AC4B-E80A56BE6723}"/>
                    </a:ext>
                  </a:extLst>
                </p:cNvPr>
                <p:cNvSpPr txBox="1"/>
                <p:nvPr/>
              </p:nvSpPr>
              <p:spPr>
                <a:xfrm>
                  <a:off x="3542950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417B85"/>
                      </a:solidFill>
                      <a:latin typeface="+mj-lt"/>
                    </a:rPr>
                    <a:t>Business &amp; Technology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8CD03E8-F530-48FF-A2D3-B4B6E103E17A}"/>
                    </a:ext>
                  </a:extLst>
                </p:cNvPr>
                <p:cNvSpPr txBox="1"/>
                <p:nvPr/>
              </p:nvSpPr>
              <p:spPr>
                <a:xfrm>
                  <a:off x="3542950" y="2171342"/>
                  <a:ext cx="2058394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Data Science is a combination of Business, Math and Technology, so growth can be in business / technology</a:t>
                  </a:r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565D925-9808-4238-8D89-F0778A419B4C}"/>
                  </a:ext>
                </a:extLst>
              </p:cNvPr>
              <p:cNvSpPr/>
              <p:nvPr/>
            </p:nvSpPr>
            <p:spPr>
              <a:xfrm>
                <a:off x="5627950" y="1744141"/>
                <a:ext cx="965063" cy="93743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97343F-C0BA-432E-A6C8-14519980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503" y="1891999"/>
              <a:ext cx="636072" cy="63607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F91305-7EE7-47C0-8424-86175194C604}"/>
              </a:ext>
            </a:extLst>
          </p:cNvPr>
          <p:cNvGrpSpPr/>
          <p:nvPr/>
        </p:nvGrpSpPr>
        <p:grpSpPr>
          <a:xfrm>
            <a:off x="7925462" y="1509529"/>
            <a:ext cx="3274053" cy="1922833"/>
            <a:chOff x="7925462" y="1509529"/>
            <a:chExt cx="3274053" cy="19228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274053" cy="1922833"/>
              <a:chOff x="7925462" y="1509529"/>
              <a:chExt cx="3274053" cy="1922833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271177" y="2783941"/>
                <a:ext cx="2928338" cy="648421"/>
                <a:chOff x="6184482" y="1992707"/>
                <a:chExt cx="2196254" cy="486316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184482" y="1992707"/>
                  <a:ext cx="219625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+mj-lt"/>
                    </a:rPr>
                    <a:t>Industry-Agnostic &amp; Senior Positions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222578" y="2171342"/>
                  <a:ext cx="2058394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Use your existing knowledge / domain / technology expertise with a data-edge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046" y="1863664"/>
              <a:ext cx="692497" cy="692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53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leverage Master’s Degree?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857ADE-407C-438C-8F7C-121E51B5A724}"/>
              </a:ext>
            </a:extLst>
          </p:cNvPr>
          <p:cNvGrpSpPr/>
          <p:nvPr/>
        </p:nvGrpSpPr>
        <p:grpSpPr>
          <a:xfrm>
            <a:off x="742950" y="1509529"/>
            <a:ext cx="3354210" cy="1708164"/>
            <a:chOff x="742950" y="1509529"/>
            <a:chExt cx="3354210" cy="1708164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A8E212B6-8FA4-4DAB-B623-6079EB3EE61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1F10F20-2F1C-4721-BB0C-56C435729E8E}"/>
                </a:ext>
              </a:extLst>
            </p:cNvPr>
            <p:cNvCxnSpPr/>
            <p:nvPr/>
          </p:nvCxnSpPr>
          <p:spPr>
            <a:xfrm>
              <a:off x="1716071" y="1908433"/>
              <a:ext cx="2381089" cy="0"/>
            </a:xfrm>
            <a:prstGeom prst="line">
              <a:avLst/>
            </a:prstGeom>
            <a:ln w="19050" cap="rnd">
              <a:solidFill>
                <a:schemeClr val="accent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60521798-0DE5-48D2-8C24-3E1E61455BCE}"/>
                </a:ext>
              </a:extLst>
            </p:cNvPr>
            <p:cNvGrpSpPr/>
            <p:nvPr/>
          </p:nvGrpSpPr>
          <p:grpSpPr>
            <a:xfrm>
              <a:off x="742950" y="2287105"/>
              <a:ext cx="3098221" cy="930588"/>
              <a:chOff x="625692" y="1862556"/>
              <a:chExt cx="2242452" cy="697941"/>
            </a:xfrm>
          </p:grpSpPr>
          <p:sp>
            <p:nvSpPr>
              <p:cNvPr id="9" name="Footer Text">
                <a:extLst>
                  <a:ext uri="{FF2B5EF4-FFF2-40B4-BE49-F238E27FC236}">
                    <a16:creationId xmlns:a16="http://schemas.microsoft.com/office/drawing/2014/main" id="{F0C79861-B0DD-451D-A358-CF5162A83E58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242452" cy="460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the Data Field,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roles &amp; responsibilities,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a 5-year path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1C469-02CB-4595-AB07-19FEEF220E33}"/>
                  </a:ext>
                </a:extLst>
              </p:cNvPr>
              <p:cNvSpPr txBox="1"/>
              <p:nvPr/>
            </p:nvSpPr>
            <p:spPr>
              <a:xfrm>
                <a:off x="625692" y="1862556"/>
                <a:ext cx="893519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 Target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049FBA-1FC7-480E-AD9E-0E13D344F4A1}"/>
              </a:ext>
            </a:extLst>
          </p:cNvPr>
          <p:cNvGrpSpPr/>
          <p:nvPr/>
        </p:nvGrpSpPr>
        <p:grpSpPr>
          <a:xfrm>
            <a:off x="4379607" y="1509529"/>
            <a:ext cx="3316111" cy="1557389"/>
            <a:chOff x="4379607" y="1509529"/>
            <a:chExt cx="3316111" cy="1557389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0031DD39-80BC-41F3-89B1-539586209630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874384-EC32-48D9-A684-556A8E915D16}"/>
                </a:ext>
              </a:extLst>
            </p:cNvPr>
            <p:cNvCxnSpPr/>
            <p:nvPr/>
          </p:nvCxnSpPr>
          <p:spPr>
            <a:xfrm>
              <a:off x="5314629" y="1908433"/>
              <a:ext cx="2381089" cy="0"/>
            </a:xfrm>
            <a:prstGeom prst="line">
              <a:avLst/>
            </a:prstGeom>
            <a:ln w="19050" cap="rnd">
              <a:solidFill>
                <a:schemeClr val="accent2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35">
              <a:extLst>
                <a:ext uri="{FF2B5EF4-FFF2-40B4-BE49-F238E27FC236}">
                  <a16:creationId xmlns:a16="http://schemas.microsoft.com/office/drawing/2014/main" id="{E99CB5A3-3A3D-41B0-9B0F-95DB2B7128B5}"/>
                </a:ext>
              </a:extLst>
            </p:cNvPr>
            <p:cNvGrpSpPr/>
            <p:nvPr/>
          </p:nvGrpSpPr>
          <p:grpSpPr>
            <a:xfrm>
              <a:off x="4379607" y="2295395"/>
              <a:ext cx="2715215" cy="771523"/>
              <a:chOff x="625692" y="1868774"/>
              <a:chExt cx="2036411" cy="578642"/>
            </a:xfrm>
          </p:grpSpPr>
          <p:sp>
            <p:nvSpPr>
              <p:cNvPr id="15" name="Footer Text">
                <a:extLst>
                  <a:ext uri="{FF2B5EF4-FFF2-40B4-BE49-F238E27FC236}">
                    <a16:creationId xmlns:a16="http://schemas.microsoft.com/office/drawing/2014/main" id="{8B4D2510-7C52-46C8-A973-8EABCC9E6769}"/>
                  </a:ext>
                </a:extLst>
              </p:cNvPr>
              <p:cNvSpPr txBox="1"/>
              <p:nvPr/>
            </p:nvSpPr>
            <p:spPr>
              <a:xfrm>
                <a:off x="625692" y="2140409"/>
                <a:ext cx="2036411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 who are already doing what you want to do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7F4A8D-C9A2-491D-8767-86E5A26EF307}"/>
                  </a:ext>
                </a:extLst>
              </p:cNvPr>
              <p:cNvSpPr txBox="1"/>
              <p:nvPr/>
            </p:nvSpPr>
            <p:spPr>
              <a:xfrm>
                <a:off x="625692" y="1868774"/>
                <a:ext cx="1278138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AD4379-B19C-455D-8B89-DFA502D653F2}"/>
              </a:ext>
            </a:extLst>
          </p:cNvPr>
          <p:cNvGrpSpPr/>
          <p:nvPr/>
        </p:nvGrpSpPr>
        <p:grpSpPr>
          <a:xfrm>
            <a:off x="7924927" y="1509529"/>
            <a:ext cx="3341511" cy="2452550"/>
            <a:chOff x="7924927" y="1509529"/>
            <a:chExt cx="3341511" cy="2452550"/>
          </a:xfrm>
        </p:grpSpPr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A5C0AF12-3D8F-481E-8E09-6940DA5EA1C4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18" name="Group 40">
              <a:extLst>
                <a:ext uri="{FF2B5EF4-FFF2-40B4-BE49-F238E27FC236}">
                  <a16:creationId xmlns:a16="http://schemas.microsoft.com/office/drawing/2014/main" id="{8D42CE2F-56B4-435B-8584-75EDD190CDBE}"/>
                </a:ext>
              </a:extLst>
            </p:cNvPr>
            <p:cNvGrpSpPr/>
            <p:nvPr/>
          </p:nvGrpSpPr>
          <p:grpSpPr>
            <a:xfrm>
              <a:off x="7924927" y="2287100"/>
              <a:ext cx="3290216" cy="1135261"/>
              <a:chOff x="625692" y="1862555"/>
              <a:chExt cx="2690511" cy="851446"/>
            </a:xfrm>
          </p:grpSpPr>
          <p:sp>
            <p:nvSpPr>
              <p:cNvPr id="19" name="Footer Text">
                <a:extLst>
                  <a:ext uri="{FF2B5EF4-FFF2-40B4-BE49-F238E27FC236}">
                    <a16:creationId xmlns:a16="http://schemas.microsoft.com/office/drawing/2014/main" id="{6CB40EA6-5D12-4C90-9FD9-101DDB88D11C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690511" cy="614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 certifications, participate in competitions,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 simple projects,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how the best of the best do it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69098B-2C96-447B-9006-D01733B87C08}"/>
                  </a:ext>
                </a:extLst>
              </p:cNvPr>
              <p:cNvSpPr txBox="1"/>
              <p:nvPr/>
            </p:nvSpPr>
            <p:spPr>
              <a:xfrm>
                <a:off x="625692" y="1862555"/>
                <a:ext cx="2153685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LinkedIn Profile</a:t>
                </a: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68D0C34-1AA2-46E9-BBE0-14E663345E2F}"/>
                </a:ext>
              </a:extLst>
            </p:cNvPr>
            <p:cNvCxnSpPr/>
            <p:nvPr/>
          </p:nvCxnSpPr>
          <p:spPr>
            <a:xfrm>
              <a:off x="8885349" y="1908433"/>
              <a:ext cx="2381089" cy="0"/>
            </a:xfrm>
            <a:prstGeom prst="line">
              <a:avLst/>
            </a:prstGeom>
            <a:ln w="19050" cap="rnd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44">
              <a:extLst>
                <a:ext uri="{FF2B5EF4-FFF2-40B4-BE49-F238E27FC236}">
                  <a16:creationId xmlns:a16="http://schemas.microsoft.com/office/drawing/2014/main" id="{9A5B2545-D79F-4876-8A07-C169036AE78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851464" y="1908433"/>
              <a:ext cx="2414974" cy="2053646"/>
            </a:xfrm>
            <a:prstGeom prst="bentConnector3">
              <a:avLst>
                <a:gd name="adj1" fmla="val -12929"/>
              </a:avLst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4DD9BB-4E1C-4DF2-9065-EACFF7983C04}"/>
              </a:ext>
            </a:extLst>
          </p:cNvPr>
          <p:cNvGrpSpPr/>
          <p:nvPr/>
        </p:nvGrpSpPr>
        <p:grpSpPr>
          <a:xfrm>
            <a:off x="742950" y="3563785"/>
            <a:ext cx="3265311" cy="1729892"/>
            <a:chOff x="742950" y="3563785"/>
            <a:chExt cx="3265311" cy="1729892"/>
          </a:xfrm>
        </p:grpSpPr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8ABC3018-7E90-4E9E-941B-68579388CFD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  <p:grpSp>
          <p:nvGrpSpPr>
            <p:cNvPr id="24" name="Group 56">
              <a:extLst>
                <a:ext uri="{FF2B5EF4-FFF2-40B4-BE49-F238E27FC236}">
                  <a16:creationId xmlns:a16="http://schemas.microsoft.com/office/drawing/2014/main" id="{0A3D5C91-DBFD-4D76-9FD2-684DD13D77E1}"/>
                </a:ext>
              </a:extLst>
            </p:cNvPr>
            <p:cNvGrpSpPr/>
            <p:nvPr/>
          </p:nvGrpSpPr>
          <p:grpSpPr>
            <a:xfrm>
              <a:off x="742950" y="4229960"/>
              <a:ext cx="3265311" cy="1063717"/>
              <a:chOff x="625691" y="1779008"/>
              <a:chExt cx="2506132" cy="797788"/>
            </a:xfrm>
          </p:grpSpPr>
          <p:sp>
            <p:nvSpPr>
              <p:cNvPr id="25" name="Footer Text">
                <a:extLst>
                  <a:ext uri="{FF2B5EF4-FFF2-40B4-BE49-F238E27FC236}">
                    <a16:creationId xmlns:a16="http://schemas.microsoft.com/office/drawing/2014/main" id="{9FFB86DE-AF11-4206-B88E-867185B82199}"/>
                  </a:ext>
                </a:extLst>
              </p:cNvPr>
              <p:cNvSpPr txBox="1"/>
              <p:nvPr/>
            </p:nvSpPr>
            <p:spPr>
              <a:xfrm>
                <a:off x="625691" y="2269789"/>
                <a:ext cx="2506132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GitHub, LinkedIn,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Medium, Brand Profiling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BD8CDC0-D368-41EF-BBD5-FBD98394C56C}"/>
                  </a:ext>
                </a:extLst>
              </p:cNvPr>
              <p:cNvSpPr txBox="1"/>
              <p:nvPr/>
            </p:nvSpPr>
            <p:spPr>
              <a:xfrm>
                <a:off x="625691" y="1779008"/>
                <a:ext cx="24138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Collaterals &amp; Profile</a:t>
                </a:r>
                <a:b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(30%)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6BC44A-66AB-4AE5-A4E8-10081E994041}"/>
              </a:ext>
            </a:extLst>
          </p:cNvPr>
          <p:cNvGrpSpPr/>
          <p:nvPr/>
        </p:nvGrpSpPr>
        <p:grpSpPr>
          <a:xfrm>
            <a:off x="5263829" y="3563785"/>
            <a:ext cx="5745276" cy="1503487"/>
            <a:chOff x="5263829" y="3563785"/>
            <a:chExt cx="5745276" cy="1503487"/>
          </a:xfrm>
        </p:grpSpPr>
        <p:sp>
          <p:nvSpPr>
            <p:cNvPr id="31" name="Text Placeholder 3">
              <a:extLst>
                <a:ext uri="{FF2B5EF4-FFF2-40B4-BE49-F238E27FC236}">
                  <a16:creationId xmlns:a16="http://schemas.microsoft.com/office/drawing/2014/main" id="{904F7971-1130-4E86-B80C-33B7EEBFB815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32" name="Group 64">
              <a:extLst>
                <a:ext uri="{FF2B5EF4-FFF2-40B4-BE49-F238E27FC236}">
                  <a16:creationId xmlns:a16="http://schemas.microsoft.com/office/drawing/2014/main" id="{3DE51B74-33B7-4E80-BAB0-565A75205B47}"/>
                </a:ext>
              </a:extLst>
            </p:cNvPr>
            <p:cNvGrpSpPr/>
            <p:nvPr/>
          </p:nvGrpSpPr>
          <p:grpSpPr>
            <a:xfrm>
              <a:off x="7924927" y="4229957"/>
              <a:ext cx="3084178" cy="837315"/>
              <a:chOff x="625691" y="1779007"/>
              <a:chExt cx="2447781" cy="627987"/>
            </a:xfrm>
          </p:grpSpPr>
          <p:sp>
            <p:nvSpPr>
              <p:cNvPr id="33" name="Footer Text">
                <a:extLst>
                  <a:ext uri="{FF2B5EF4-FFF2-40B4-BE49-F238E27FC236}">
                    <a16:creationId xmlns:a16="http://schemas.microsoft.com/office/drawing/2014/main" id="{C4CA40F9-8837-44AC-A27F-2C9A74CEB4FD}"/>
                  </a:ext>
                </a:extLst>
              </p:cNvPr>
              <p:cNvSpPr txBox="1"/>
              <p:nvPr/>
            </p:nvSpPr>
            <p:spPr>
              <a:xfrm>
                <a:off x="625691" y="2099986"/>
                <a:ext cx="2447781" cy="307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Multiple certifications don’t help,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quality of it does.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E7B94B-5B03-4F97-A8F5-0D6895ADE95D}"/>
                  </a:ext>
                </a:extLst>
              </p:cNvPr>
              <p:cNvSpPr txBox="1"/>
              <p:nvPr/>
            </p:nvSpPr>
            <p:spPr>
              <a:xfrm>
                <a:off x="625691" y="1779007"/>
                <a:ext cx="2157711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Explore Certifications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FAB5FEF-508D-491E-8E8B-967C8E724935}"/>
                </a:ext>
              </a:extLst>
            </p:cNvPr>
            <p:cNvCxnSpPr/>
            <p:nvPr/>
          </p:nvCxnSpPr>
          <p:spPr>
            <a:xfrm flipH="1">
              <a:off x="5263829" y="3962079"/>
              <a:ext cx="2381089" cy="0"/>
            </a:xfrm>
            <a:prstGeom prst="line">
              <a:avLst/>
            </a:prstGeom>
            <a:ln w="19050" cap="rnd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4C1560-CCF4-4E31-9A84-BA41F9AE3AE0}"/>
              </a:ext>
            </a:extLst>
          </p:cNvPr>
          <p:cNvGrpSpPr/>
          <p:nvPr/>
        </p:nvGrpSpPr>
        <p:grpSpPr>
          <a:xfrm>
            <a:off x="1665271" y="3563785"/>
            <a:ext cx="6030446" cy="2526847"/>
            <a:chOff x="1665271" y="3563785"/>
            <a:chExt cx="6030446" cy="2526847"/>
          </a:xfrm>
        </p:grpSpPr>
        <p:sp>
          <p:nvSpPr>
            <p:cNvPr id="27" name="Text Placeholder 3">
              <a:extLst>
                <a:ext uri="{FF2B5EF4-FFF2-40B4-BE49-F238E27FC236}">
                  <a16:creationId xmlns:a16="http://schemas.microsoft.com/office/drawing/2014/main" id="{0B962642-EF0F-431A-91E7-9DE8F7571779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grpSp>
          <p:nvGrpSpPr>
            <p:cNvPr id="28" name="Group 60">
              <a:extLst>
                <a:ext uri="{FF2B5EF4-FFF2-40B4-BE49-F238E27FC236}">
                  <a16:creationId xmlns:a16="http://schemas.microsoft.com/office/drawing/2014/main" id="{99160987-285E-4BB7-91E9-C15929B7B721}"/>
                </a:ext>
              </a:extLst>
            </p:cNvPr>
            <p:cNvGrpSpPr/>
            <p:nvPr/>
          </p:nvGrpSpPr>
          <p:grpSpPr>
            <a:xfrm>
              <a:off x="4379606" y="4229962"/>
              <a:ext cx="3316111" cy="1860670"/>
              <a:chOff x="625691" y="1779009"/>
              <a:chExt cx="2545123" cy="1395502"/>
            </a:xfrm>
          </p:grpSpPr>
          <p:sp>
            <p:nvSpPr>
              <p:cNvPr id="29" name="Footer Text">
                <a:extLst>
                  <a:ext uri="{FF2B5EF4-FFF2-40B4-BE49-F238E27FC236}">
                    <a16:creationId xmlns:a16="http://schemas.microsoft.com/office/drawing/2014/main" id="{1D01AA43-D502-4492-8478-A467AD06DA3D}"/>
                  </a:ext>
                </a:extLst>
              </p:cNvPr>
              <p:cNvSpPr txBox="1"/>
              <p:nvPr/>
            </p:nvSpPr>
            <p:spPr>
              <a:xfrm>
                <a:off x="625691" y="2253490"/>
                <a:ext cx="2545123" cy="9210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recognized degree, </a:t>
                </a:r>
                <a:b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Degree Accepted by MNCs,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Possibility of PhD later, 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Alumni Status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Bonus - WES Certification, Teachers from the industry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64A05A-6498-45EF-A3C0-A78403D878E3}"/>
                  </a:ext>
                </a:extLst>
              </p:cNvPr>
              <p:cNvSpPr txBox="1"/>
              <p:nvPr/>
            </p:nvSpPr>
            <p:spPr>
              <a:xfrm>
                <a:off x="625692" y="1779009"/>
                <a:ext cx="248532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Accepted Degree </a:t>
                </a:r>
                <a:b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(70%)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300C36D-3EBF-40E1-B124-907D35F467C5}"/>
                </a:ext>
              </a:extLst>
            </p:cNvPr>
            <p:cNvCxnSpPr/>
            <p:nvPr/>
          </p:nvCxnSpPr>
          <p:spPr>
            <a:xfrm flipH="1">
              <a:off x="1665271" y="3962079"/>
              <a:ext cx="2381089" cy="0"/>
            </a:xfrm>
            <a:prstGeom prst="line">
              <a:avLst/>
            </a:prstGeom>
            <a:ln w="19050" cap="rnd">
              <a:solidFill>
                <a:schemeClr val="accent5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8">
            <a:extLst>
              <a:ext uri="{FF2B5EF4-FFF2-40B4-BE49-F238E27FC236}">
                <a16:creationId xmlns:a16="http://schemas.microsoft.com/office/drawing/2014/main" id="{491AD7E2-F5CB-42DD-91C6-A8B4D747F68F}"/>
              </a:ext>
            </a:extLst>
          </p:cNvPr>
          <p:cNvGrpSpPr/>
          <p:nvPr/>
        </p:nvGrpSpPr>
        <p:grpSpPr>
          <a:xfrm>
            <a:off x="534745" y="1959757"/>
            <a:ext cx="3987376" cy="486651"/>
            <a:chOff x="516274" y="1438565"/>
            <a:chExt cx="2990532" cy="3649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599FD9-4B39-470B-AA0F-5B8A5754F316}"/>
                </a:ext>
              </a:extLst>
            </p:cNvPr>
            <p:cNvSpPr txBox="1"/>
            <p:nvPr/>
          </p:nvSpPr>
          <p:spPr>
            <a:xfrm>
              <a:off x="516274" y="1438565"/>
              <a:ext cx="2990532" cy="21549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1867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Globally Accepted Master’s Degree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5874C0-2A8E-400B-BA4B-328B78DB714A}"/>
                </a:ext>
              </a:extLst>
            </p:cNvPr>
            <p:cNvSpPr txBox="1"/>
            <p:nvPr/>
          </p:nvSpPr>
          <p:spPr>
            <a:xfrm>
              <a:off x="885153" y="1649712"/>
              <a:ext cx="2621652" cy="1538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WES Certification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EE2E1B-0642-446F-AB54-7611CED9C200}"/>
              </a:ext>
            </a:extLst>
          </p:cNvPr>
          <p:cNvCxnSpPr/>
          <p:nvPr/>
        </p:nvCxnSpPr>
        <p:spPr>
          <a:xfrm flipV="1">
            <a:off x="6096000" y="1892814"/>
            <a:ext cx="0" cy="366154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A4613A0-451A-429C-847A-43CB69114E1B}"/>
              </a:ext>
            </a:extLst>
          </p:cNvPr>
          <p:cNvSpPr txBox="1"/>
          <p:nvPr/>
        </p:nvSpPr>
        <p:spPr>
          <a:xfrm>
            <a:off x="396852" y="283882"/>
            <a:ext cx="980548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Is Master’s Degree r</a:t>
            </a: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equired?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8A741B-4FFF-451B-9CB5-332A5DF70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880" y="2169288"/>
            <a:ext cx="3108593" cy="310859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CFF626A-4D4F-4828-B4E1-A0072A808E4A}"/>
              </a:ext>
            </a:extLst>
          </p:cNvPr>
          <p:cNvGrpSpPr/>
          <p:nvPr/>
        </p:nvGrpSpPr>
        <p:grpSpPr>
          <a:xfrm>
            <a:off x="4617778" y="1959788"/>
            <a:ext cx="965063" cy="937433"/>
            <a:chOff x="4617778" y="1959788"/>
            <a:chExt cx="965063" cy="93743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4F774B3-A89E-46F4-A8E6-6525C8DF387D}"/>
                </a:ext>
              </a:extLst>
            </p:cNvPr>
            <p:cNvSpPr/>
            <p:nvPr/>
          </p:nvSpPr>
          <p:spPr>
            <a:xfrm>
              <a:off x="4617778" y="1959788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3733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5DA293D-A0EB-4B61-B2C0-ACF8FABA3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382" y="2128481"/>
              <a:ext cx="635853" cy="635853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09C34A1-5184-4876-A929-970269A9E270}"/>
              </a:ext>
            </a:extLst>
          </p:cNvPr>
          <p:cNvGrpSpPr/>
          <p:nvPr/>
        </p:nvGrpSpPr>
        <p:grpSpPr>
          <a:xfrm>
            <a:off x="182892" y="3302039"/>
            <a:ext cx="5399949" cy="937436"/>
            <a:chOff x="182892" y="3302039"/>
            <a:chExt cx="5399949" cy="937436"/>
          </a:xfrm>
        </p:grpSpPr>
        <p:grpSp>
          <p:nvGrpSpPr>
            <p:cNvPr id="8" name="Group 39">
              <a:extLst>
                <a:ext uri="{FF2B5EF4-FFF2-40B4-BE49-F238E27FC236}">
                  <a16:creationId xmlns:a16="http://schemas.microsoft.com/office/drawing/2014/main" id="{58C57C75-5FD4-4DAF-8639-DC8AAAC161F3}"/>
                </a:ext>
              </a:extLst>
            </p:cNvPr>
            <p:cNvGrpSpPr/>
            <p:nvPr/>
          </p:nvGrpSpPr>
          <p:grpSpPr>
            <a:xfrm>
              <a:off x="182892" y="3315646"/>
              <a:ext cx="4339232" cy="722982"/>
              <a:chOff x="252383" y="2455489"/>
              <a:chExt cx="3254425" cy="54223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1DA025-85E3-4747-B48C-EF9191CC95F8}"/>
                  </a:ext>
                </a:extLst>
              </p:cNvPr>
              <p:cNvSpPr txBox="1"/>
              <p:nvPr/>
            </p:nvSpPr>
            <p:spPr>
              <a:xfrm>
                <a:off x="252383" y="2455489"/>
                <a:ext cx="3254425" cy="215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r"/>
                <a:r>
                  <a:rPr lang="en-US" sz="1867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Accepted by MNCs across the Globe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137A88-6931-45A8-86B2-A7CC7768FD33}"/>
                  </a:ext>
                </a:extLst>
              </p:cNvPr>
              <p:cNvSpPr txBox="1"/>
              <p:nvPr/>
            </p:nvSpPr>
            <p:spPr>
              <a:xfrm>
                <a:off x="516273" y="2659269"/>
                <a:ext cx="2990533" cy="33845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accepted to clear any filter of MSc Degree</a:t>
                </a:r>
              </a:p>
              <a:p>
                <a:pPr algn="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Amazon, Google, Facebook, Microsoft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023999F-9280-4D46-AC33-A4E9D1F58BAB}"/>
                </a:ext>
              </a:extLst>
            </p:cNvPr>
            <p:cNvGrpSpPr/>
            <p:nvPr/>
          </p:nvGrpSpPr>
          <p:grpSpPr>
            <a:xfrm>
              <a:off x="4617778" y="3302039"/>
              <a:ext cx="965063" cy="937436"/>
              <a:chOff x="4617778" y="3302039"/>
              <a:chExt cx="965063" cy="937436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E438E58-6733-47E1-8D76-9F0D2ADC89C2}"/>
                  </a:ext>
                </a:extLst>
              </p:cNvPr>
              <p:cNvSpPr/>
              <p:nvPr/>
            </p:nvSpPr>
            <p:spPr>
              <a:xfrm>
                <a:off x="4617778" y="3302039"/>
                <a:ext cx="965063" cy="93743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8CA0EED7-A7B6-40C6-ACB8-3DD58DDC82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4347" y="3384796"/>
                <a:ext cx="771921" cy="771921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B22E5BA-E761-473E-B444-3453889101AE}"/>
              </a:ext>
            </a:extLst>
          </p:cNvPr>
          <p:cNvGrpSpPr/>
          <p:nvPr/>
        </p:nvGrpSpPr>
        <p:grpSpPr>
          <a:xfrm>
            <a:off x="872084" y="4646202"/>
            <a:ext cx="4710757" cy="937436"/>
            <a:chOff x="872084" y="4646202"/>
            <a:chExt cx="4710757" cy="937436"/>
          </a:xfrm>
        </p:grpSpPr>
        <p:grpSp>
          <p:nvGrpSpPr>
            <p:cNvPr id="12" name="Group 40">
              <a:extLst>
                <a:ext uri="{FF2B5EF4-FFF2-40B4-BE49-F238E27FC236}">
                  <a16:creationId xmlns:a16="http://schemas.microsoft.com/office/drawing/2014/main" id="{B3FA31C7-9714-4107-B832-0BDC0663E662}"/>
                </a:ext>
              </a:extLst>
            </p:cNvPr>
            <p:cNvGrpSpPr/>
            <p:nvPr/>
          </p:nvGrpSpPr>
          <p:grpSpPr>
            <a:xfrm>
              <a:off x="872084" y="4659820"/>
              <a:ext cx="3650038" cy="694645"/>
              <a:chOff x="769276" y="3463613"/>
              <a:chExt cx="2737529" cy="52098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4E18DD-2CFD-4C7D-A33E-C3B91D2D1C3A}"/>
                  </a:ext>
                </a:extLst>
              </p:cNvPr>
              <p:cNvSpPr txBox="1"/>
              <p:nvPr/>
            </p:nvSpPr>
            <p:spPr>
              <a:xfrm>
                <a:off x="769276" y="3463613"/>
                <a:ext cx="2737529" cy="2154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r"/>
                <a:r>
                  <a:rPr lang="en-US" sz="1867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Potential to do PhD in the future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A877C3-D96E-4257-8875-C435495D2F59}"/>
                  </a:ext>
                </a:extLst>
              </p:cNvPr>
              <p:cNvSpPr txBox="1"/>
              <p:nvPr/>
            </p:nvSpPr>
            <p:spPr>
              <a:xfrm>
                <a:off x="885152" y="3676916"/>
                <a:ext cx="2621653" cy="30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Accepted by any country that otherwise would have accepted an offline degree from the UK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8CC2437-79A5-44B7-9FB7-A772AB331FF3}"/>
                </a:ext>
              </a:extLst>
            </p:cNvPr>
            <p:cNvGrpSpPr/>
            <p:nvPr/>
          </p:nvGrpSpPr>
          <p:grpSpPr>
            <a:xfrm>
              <a:off x="4617778" y="4646202"/>
              <a:ext cx="965063" cy="937436"/>
              <a:chOff x="4617778" y="4646202"/>
              <a:chExt cx="965063" cy="937436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EAC2735-B327-4CB6-9E8A-AD9AF5D949B1}"/>
                  </a:ext>
                </a:extLst>
              </p:cNvPr>
              <p:cNvSpPr/>
              <p:nvPr/>
            </p:nvSpPr>
            <p:spPr>
              <a:xfrm>
                <a:off x="4617778" y="4646202"/>
                <a:ext cx="965063" cy="937436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2497CFD4-C933-43C8-9A6A-CAF442FFFB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8904" y="4749368"/>
                <a:ext cx="757364" cy="757364"/>
              </a:xfrm>
              <a:prstGeom prst="rect">
                <a:avLst/>
              </a:prstGeom>
            </p:spPr>
          </p:pic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6BE54C9-AA0A-4901-9419-3EE7DE32581D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</p:spTree>
    <p:extLst>
      <p:ext uri="{BB962C8B-B14F-4D97-AF65-F5344CB8AC3E}">
        <p14:creationId xmlns:p14="http://schemas.microsoft.com/office/powerpoint/2010/main" val="28160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638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end to end process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E7462FE-4E86-482B-98A5-EAF870C2BE38}"/>
              </a:ext>
            </a:extLst>
          </p:cNvPr>
          <p:cNvGrpSpPr/>
          <p:nvPr/>
        </p:nvGrpSpPr>
        <p:grpSpPr>
          <a:xfrm>
            <a:off x="742950" y="1509529"/>
            <a:ext cx="3354210" cy="1912836"/>
            <a:chOff x="742950" y="1509529"/>
            <a:chExt cx="3354210" cy="1912836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19BFBC7A-1F7F-42D6-944D-3249856FA391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CBB4C7B-42CA-4D2E-BA0D-2D18BB4E8A11}"/>
                </a:ext>
              </a:extLst>
            </p:cNvPr>
            <p:cNvCxnSpPr/>
            <p:nvPr/>
          </p:nvCxnSpPr>
          <p:spPr>
            <a:xfrm>
              <a:off x="1716071" y="1908433"/>
              <a:ext cx="2381089" cy="0"/>
            </a:xfrm>
            <a:prstGeom prst="line">
              <a:avLst/>
            </a:prstGeom>
            <a:ln w="19050" cap="rnd">
              <a:solidFill>
                <a:schemeClr val="accent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7056A9BA-B7B2-4B20-B6E9-59E69AAE8BE9}"/>
                </a:ext>
              </a:extLst>
            </p:cNvPr>
            <p:cNvGrpSpPr/>
            <p:nvPr/>
          </p:nvGrpSpPr>
          <p:grpSpPr>
            <a:xfrm>
              <a:off x="742950" y="2287105"/>
              <a:ext cx="3098221" cy="1135260"/>
              <a:chOff x="625692" y="1862556"/>
              <a:chExt cx="2242452" cy="851445"/>
            </a:xfrm>
          </p:grpSpPr>
          <p:sp>
            <p:nvSpPr>
              <p:cNvPr id="9" name="Footer Text">
                <a:extLst>
                  <a:ext uri="{FF2B5EF4-FFF2-40B4-BE49-F238E27FC236}">
                    <a16:creationId xmlns:a16="http://schemas.microsoft.com/office/drawing/2014/main" id="{3E40A77B-F1C2-4E67-9580-CC0C6CB52914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242452" cy="614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Select the dataset,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Find papers in the last two years,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Find code, if possible,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Leverage Kaggle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6CCE04-3F3C-4ED1-8725-0BA455EA19DC}"/>
                  </a:ext>
                </a:extLst>
              </p:cNvPr>
              <p:cNvSpPr txBox="1"/>
              <p:nvPr/>
            </p:nvSpPr>
            <p:spPr>
              <a:xfrm>
                <a:off x="625692" y="1862556"/>
                <a:ext cx="1423606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Chose a dataset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B708C94-9F8C-4385-9B2A-A3CA158E7C99}"/>
              </a:ext>
            </a:extLst>
          </p:cNvPr>
          <p:cNvGrpSpPr/>
          <p:nvPr/>
        </p:nvGrpSpPr>
        <p:grpSpPr>
          <a:xfrm>
            <a:off x="4379607" y="1509529"/>
            <a:ext cx="3316111" cy="1725459"/>
            <a:chOff x="4379607" y="1509529"/>
            <a:chExt cx="3316111" cy="1725459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74134135-A22D-4B99-AD2E-CD28B871C42F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B9D5768-6DD7-4E12-9F71-0DC9C3972A5A}"/>
                </a:ext>
              </a:extLst>
            </p:cNvPr>
            <p:cNvCxnSpPr/>
            <p:nvPr/>
          </p:nvCxnSpPr>
          <p:spPr>
            <a:xfrm>
              <a:off x="5314629" y="1908433"/>
              <a:ext cx="2381089" cy="0"/>
            </a:xfrm>
            <a:prstGeom prst="line">
              <a:avLst/>
            </a:prstGeom>
            <a:ln w="19050" cap="rnd">
              <a:solidFill>
                <a:schemeClr val="accent2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35">
              <a:extLst>
                <a:ext uri="{FF2B5EF4-FFF2-40B4-BE49-F238E27FC236}">
                  <a16:creationId xmlns:a16="http://schemas.microsoft.com/office/drawing/2014/main" id="{1504FC16-9AAA-4732-801F-C40097318929}"/>
                </a:ext>
              </a:extLst>
            </p:cNvPr>
            <p:cNvGrpSpPr/>
            <p:nvPr/>
          </p:nvGrpSpPr>
          <p:grpSpPr>
            <a:xfrm>
              <a:off x="4379607" y="2210092"/>
              <a:ext cx="2715215" cy="1024896"/>
              <a:chOff x="625692" y="1804798"/>
              <a:chExt cx="2036411" cy="768672"/>
            </a:xfrm>
          </p:grpSpPr>
          <p:sp>
            <p:nvSpPr>
              <p:cNvPr id="14" name="Footer Text">
                <a:extLst>
                  <a:ext uri="{FF2B5EF4-FFF2-40B4-BE49-F238E27FC236}">
                    <a16:creationId xmlns:a16="http://schemas.microsoft.com/office/drawing/2014/main" id="{B18D3DF4-2721-404B-84CF-58FE1616A3CD}"/>
                  </a:ext>
                </a:extLst>
              </p:cNvPr>
              <p:cNvSpPr txBox="1"/>
              <p:nvPr/>
            </p:nvSpPr>
            <p:spPr>
              <a:xfrm>
                <a:off x="625692" y="2266463"/>
                <a:ext cx="2036411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Select three topics you would be comfortable to do in 1.5 months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7848D9-E595-449F-ABD0-9FA4DB049A14}"/>
                  </a:ext>
                </a:extLst>
              </p:cNvPr>
              <p:cNvSpPr txBox="1"/>
              <p:nvPr/>
            </p:nvSpPr>
            <p:spPr>
              <a:xfrm>
                <a:off x="625692" y="1804798"/>
                <a:ext cx="148598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Propose three </a:t>
                </a:r>
              </a:p>
              <a:p>
                <a:r>
                  <a:rPr lang="en-US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Research topics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397BCE-4A15-4DD8-A270-554A45BF41C3}"/>
              </a:ext>
            </a:extLst>
          </p:cNvPr>
          <p:cNvGrpSpPr/>
          <p:nvPr/>
        </p:nvGrpSpPr>
        <p:grpSpPr>
          <a:xfrm>
            <a:off x="7924927" y="1509529"/>
            <a:ext cx="3341512" cy="3060761"/>
            <a:chOff x="7924927" y="1509529"/>
            <a:chExt cx="3341512" cy="3060761"/>
          </a:xfrm>
        </p:grpSpPr>
        <p:sp>
          <p:nvSpPr>
            <p:cNvPr id="16" name="Text Placeholder 3">
              <a:extLst>
                <a:ext uri="{FF2B5EF4-FFF2-40B4-BE49-F238E27FC236}">
                  <a16:creationId xmlns:a16="http://schemas.microsoft.com/office/drawing/2014/main" id="{274ED9FA-A2AD-4B4C-A3A8-EF96D1DE87C8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17" name="Group 40">
              <a:extLst>
                <a:ext uri="{FF2B5EF4-FFF2-40B4-BE49-F238E27FC236}">
                  <a16:creationId xmlns:a16="http://schemas.microsoft.com/office/drawing/2014/main" id="{889EDAB1-5D45-412B-909B-FC0C11EA5861}"/>
                </a:ext>
              </a:extLst>
            </p:cNvPr>
            <p:cNvGrpSpPr/>
            <p:nvPr/>
          </p:nvGrpSpPr>
          <p:grpSpPr>
            <a:xfrm>
              <a:off x="7924927" y="2287100"/>
              <a:ext cx="3290216" cy="930589"/>
              <a:chOff x="625692" y="1862555"/>
              <a:chExt cx="2690511" cy="697942"/>
            </a:xfrm>
          </p:grpSpPr>
          <p:sp>
            <p:nvSpPr>
              <p:cNvPr id="18" name="Footer Text">
                <a:extLst>
                  <a:ext uri="{FF2B5EF4-FFF2-40B4-BE49-F238E27FC236}">
                    <a16:creationId xmlns:a16="http://schemas.microsoft.com/office/drawing/2014/main" id="{A01C0C2C-A416-4129-8C0D-80B69954D23E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690511" cy="460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Leverage your thesis supervisor, they are experts. You have the freedom to work at your pace.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7BA510-07E5-4A46-9543-1B6887B9923F}"/>
                  </a:ext>
                </a:extLst>
              </p:cNvPr>
              <p:cNvSpPr txBox="1"/>
              <p:nvPr/>
            </p:nvSpPr>
            <p:spPr>
              <a:xfrm>
                <a:off x="625692" y="1862555"/>
                <a:ext cx="2398809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Get a Thesis Supervisor</a:t>
                </a:r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F1FFBBC-F753-40E0-BF82-5432D946F3B0}"/>
                </a:ext>
              </a:extLst>
            </p:cNvPr>
            <p:cNvCxnSpPr/>
            <p:nvPr/>
          </p:nvCxnSpPr>
          <p:spPr>
            <a:xfrm>
              <a:off x="8885349" y="1908433"/>
              <a:ext cx="2381089" cy="0"/>
            </a:xfrm>
            <a:prstGeom prst="line">
              <a:avLst/>
            </a:prstGeom>
            <a:ln w="19050" cap="rnd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44">
              <a:extLst>
                <a:ext uri="{FF2B5EF4-FFF2-40B4-BE49-F238E27FC236}">
                  <a16:creationId xmlns:a16="http://schemas.microsoft.com/office/drawing/2014/main" id="{72F0DED1-32F5-47A5-AAA4-AC84F3FF96B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744966" y="2048817"/>
              <a:ext cx="2661857" cy="2381089"/>
            </a:xfrm>
            <a:prstGeom prst="bentConnector3">
              <a:avLst>
                <a:gd name="adj1" fmla="val 99649"/>
              </a:avLst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2241A2D-A1BD-4A69-A203-0F6571910E7D}"/>
              </a:ext>
            </a:extLst>
          </p:cNvPr>
          <p:cNvGrpSpPr/>
          <p:nvPr/>
        </p:nvGrpSpPr>
        <p:grpSpPr>
          <a:xfrm>
            <a:off x="742950" y="4171996"/>
            <a:ext cx="3265311" cy="1546220"/>
            <a:chOff x="742950" y="4171996"/>
            <a:chExt cx="3265311" cy="1546220"/>
          </a:xfrm>
        </p:grpSpPr>
        <p:sp>
          <p:nvSpPr>
            <p:cNvPr id="22" name="Text Placeholder 3">
              <a:extLst>
                <a:ext uri="{FF2B5EF4-FFF2-40B4-BE49-F238E27FC236}">
                  <a16:creationId xmlns:a16="http://schemas.microsoft.com/office/drawing/2014/main" id="{9DD21895-B0D9-4BB4-9C76-76C602697F3F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4171996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  <p:grpSp>
          <p:nvGrpSpPr>
            <p:cNvPr id="23" name="Group 56">
              <a:extLst>
                <a:ext uri="{FF2B5EF4-FFF2-40B4-BE49-F238E27FC236}">
                  <a16:creationId xmlns:a16="http://schemas.microsoft.com/office/drawing/2014/main" id="{6D0BEDA2-B5C9-452C-B728-FD8DE2649F42}"/>
                </a:ext>
              </a:extLst>
            </p:cNvPr>
            <p:cNvGrpSpPr/>
            <p:nvPr/>
          </p:nvGrpSpPr>
          <p:grpSpPr>
            <a:xfrm>
              <a:off x="742950" y="4875861"/>
              <a:ext cx="3265311" cy="842355"/>
              <a:chOff x="625691" y="1766602"/>
              <a:chExt cx="2506132" cy="631767"/>
            </a:xfrm>
          </p:grpSpPr>
          <p:sp>
            <p:nvSpPr>
              <p:cNvPr id="24" name="Footer Text">
                <a:extLst>
                  <a:ext uri="{FF2B5EF4-FFF2-40B4-BE49-F238E27FC236}">
                    <a16:creationId xmlns:a16="http://schemas.microsoft.com/office/drawing/2014/main" id="{A15757D7-1240-41F9-99FB-666E75DE3113}"/>
                  </a:ext>
                </a:extLst>
              </p:cNvPr>
              <p:cNvSpPr txBox="1"/>
              <p:nvPr/>
            </p:nvSpPr>
            <p:spPr>
              <a:xfrm>
                <a:off x="625691" y="2244866"/>
                <a:ext cx="2506132" cy="1535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AD08910-1AFE-4B4F-AF6A-4965F7774F17}"/>
                  </a:ext>
                </a:extLst>
              </p:cNvPr>
              <p:cNvSpPr txBox="1"/>
              <p:nvPr/>
            </p:nvSpPr>
            <p:spPr>
              <a:xfrm>
                <a:off x="625691" y="1766602"/>
                <a:ext cx="182577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Final Submission &amp;</a:t>
                </a:r>
                <a:b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Video Presentation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E757663-D276-4D02-80A7-C9F26C167533}"/>
              </a:ext>
            </a:extLst>
          </p:cNvPr>
          <p:cNvGrpSpPr/>
          <p:nvPr/>
        </p:nvGrpSpPr>
        <p:grpSpPr>
          <a:xfrm>
            <a:off x="5263829" y="4171996"/>
            <a:ext cx="5745276" cy="1529431"/>
            <a:chOff x="5263829" y="4171996"/>
            <a:chExt cx="5745276" cy="1529431"/>
          </a:xfrm>
        </p:grpSpPr>
        <p:sp>
          <p:nvSpPr>
            <p:cNvPr id="30" name="Text Placeholder 3">
              <a:extLst>
                <a:ext uri="{FF2B5EF4-FFF2-40B4-BE49-F238E27FC236}">
                  <a16:creationId xmlns:a16="http://schemas.microsoft.com/office/drawing/2014/main" id="{9BDECF11-3380-4A79-8FBC-49D01F5C3156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4171996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31" name="Group 64">
              <a:extLst>
                <a:ext uri="{FF2B5EF4-FFF2-40B4-BE49-F238E27FC236}">
                  <a16:creationId xmlns:a16="http://schemas.microsoft.com/office/drawing/2014/main" id="{F3EC003B-A459-4F55-9559-EE683DA35421}"/>
                </a:ext>
              </a:extLst>
            </p:cNvPr>
            <p:cNvGrpSpPr/>
            <p:nvPr/>
          </p:nvGrpSpPr>
          <p:grpSpPr>
            <a:xfrm>
              <a:off x="7924927" y="4949566"/>
              <a:ext cx="3084178" cy="751861"/>
              <a:chOff x="625691" y="1862555"/>
              <a:chExt cx="2447781" cy="563896"/>
            </a:xfrm>
          </p:grpSpPr>
          <p:sp>
            <p:nvSpPr>
              <p:cNvPr id="32" name="Footer Text">
                <a:extLst>
                  <a:ext uri="{FF2B5EF4-FFF2-40B4-BE49-F238E27FC236}">
                    <a16:creationId xmlns:a16="http://schemas.microsoft.com/office/drawing/2014/main" id="{FDFAE6CD-16A6-4521-BAE3-4E79BF679679}"/>
                  </a:ext>
                </a:extLst>
              </p:cNvPr>
              <p:cNvSpPr txBox="1"/>
              <p:nvPr/>
            </p:nvSpPr>
            <p:spPr>
              <a:xfrm>
                <a:off x="625691" y="2119444"/>
                <a:ext cx="2447781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How to most efficiently pitch and plan for the topic that you have chosen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548373F-AB99-4A8E-985F-5ABC627E86E8}"/>
                  </a:ext>
                </a:extLst>
              </p:cNvPr>
              <p:cNvSpPr txBox="1"/>
              <p:nvPr/>
            </p:nvSpPr>
            <p:spPr>
              <a:xfrm>
                <a:off x="625692" y="1862555"/>
                <a:ext cx="1844741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Research Proposal</a:t>
                </a:r>
              </a:p>
            </p:txBody>
          </p: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4F21E49-3B8C-41D5-BAB0-5452BCE047C1}"/>
                </a:ext>
              </a:extLst>
            </p:cNvPr>
            <p:cNvCxnSpPr/>
            <p:nvPr/>
          </p:nvCxnSpPr>
          <p:spPr>
            <a:xfrm flipH="1">
              <a:off x="5263829" y="4570290"/>
              <a:ext cx="2381089" cy="0"/>
            </a:xfrm>
            <a:prstGeom prst="line">
              <a:avLst/>
            </a:prstGeom>
            <a:ln w="19050" cap="rnd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303529-1D12-4FF0-8442-7ECFAAB86ADE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F78C1C-4F6F-45EF-998D-5635F68CF31A}"/>
              </a:ext>
            </a:extLst>
          </p:cNvPr>
          <p:cNvGrpSpPr/>
          <p:nvPr/>
        </p:nvGrpSpPr>
        <p:grpSpPr>
          <a:xfrm>
            <a:off x="1665271" y="4171996"/>
            <a:ext cx="5979646" cy="1540434"/>
            <a:chOff x="1665271" y="4171996"/>
            <a:chExt cx="5979646" cy="1540434"/>
          </a:xfrm>
        </p:grpSpPr>
        <p:sp>
          <p:nvSpPr>
            <p:cNvPr id="26" name="Text Placeholder 3">
              <a:extLst>
                <a:ext uri="{FF2B5EF4-FFF2-40B4-BE49-F238E27FC236}">
                  <a16:creationId xmlns:a16="http://schemas.microsoft.com/office/drawing/2014/main" id="{67A3AC5E-599F-4BC5-B383-EB7950DCBF6C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4171996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grpSp>
          <p:nvGrpSpPr>
            <p:cNvPr id="27" name="Group 60">
              <a:extLst>
                <a:ext uri="{FF2B5EF4-FFF2-40B4-BE49-F238E27FC236}">
                  <a16:creationId xmlns:a16="http://schemas.microsoft.com/office/drawing/2014/main" id="{319497ED-2AFA-4470-9DDE-7C5BFD1777D8}"/>
                </a:ext>
              </a:extLst>
            </p:cNvPr>
            <p:cNvGrpSpPr/>
            <p:nvPr/>
          </p:nvGrpSpPr>
          <p:grpSpPr>
            <a:xfrm>
              <a:off x="4379607" y="4997649"/>
              <a:ext cx="3265310" cy="694518"/>
              <a:chOff x="625692" y="1898618"/>
              <a:chExt cx="2506133" cy="520889"/>
            </a:xfrm>
          </p:grpSpPr>
          <p:sp>
            <p:nvSpPr>
              <p:cNvPr id="28" name="Footer Text">
                <a:extLst>
                  <a:ext uri="{FF2B5EF4-FFF2-40B4-BE49-F238E27FC236}">
                    <a16:creationId xmlns:a16="http://schemas.microsoft.com/office/drawing/2014/main" id="{AC17AD41-1D1B-4017-9565-AE458F94ADBF}"/>
                  </a:ext>
                </a:extLst>
              </p:cNvPr>
              <p:cNvSpPr txBox="1"/>
              <p:nvPr/>
            </p:nvSpPr>
            <p:spPr>
              <a:xfrm>
                <a:off x="625692" y="2266004"/>
                <a:ext cx="2506133" cy="1535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77EAA7B-DE46-4B51-9828-6E62AA71FE11}"/>
                  </a:ext>
                </a:extLst>
              </p:cNvPr>
              <p:cNvSpPr txBox="1"/>
              <p:nvPr/>
            </p:nvSpPr>
            <p:spPr>
              <a:xfrm>
                <a:off x="625692" y="1898618"/>
                <a:ext cx="1716281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Mid-Thesis Report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9D2A7F9-C8D1-49DC-8E89-64CCCE770ABE}"/>
                </a:ext>
              </a:extLst>
            </p:cNvPr>
            <p:cNvCxnSpPr/>
            <p:nvPr/>
          </p:nvCxnSpPr>
          <p:spPr>
            <a:xfrm flipH="1">
              <a:off x="1665271" y="4570290"/>
              <a:ext cx="2381089" cy="0"/>
            </a:xfrm>
            <a:prstGeom prst="line">
              <a:avLst/>
            </a:prstGeom>
            <a:ln w="19050" cap="rnd">
              <a:solidFill>
                <a:schemeClr val="accent5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Footer Text">
              <a:extLst>
                <a:ext uri="{FF2B5EF4-FFF2-40B4-BE49-F238E27FC236}">
                  <a16:creationId xmlns:a16="http://schemas.microsoft.com/office/drawing/2014/main" id="{9A93CBB6-7612-446D-8981-6996D585207D}"/>
                </a:ext>
              </a:extLst>
            </p:cNvPr>
            <p:cNvSpPr txBox="1"/>
            <p:nvPr/>
          </p:nvSpPr>
          <p:spPr>
            <a:xfrm>
              <a:off x="4385077" y="5303087"/>
              <a:ext cx="3084178" cy="4093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How to do research in a way that is going to help your final grade and score?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562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1176300" y="2783942"/>
            <a:ext cx="2744525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Data Engineer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B3CF7-DDFC-4C2F-AC4B-E80A56BE6723}"/>
              </a:ext>
            </a:extLst>
          </p:cNvPr>
          <p:cNvSpPr txBox="1"/>
          <p:nvPr/>
        </p:nvSpPr>
        <p:spPr>
          <a:xfrm>
            <a:off x="4749136" y="2783942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417B85"/>
                </a:solidFill>
                <a:latin typeface="+mj-lt"/>
              </a:rPr>
              <a:t>Machine Learning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78878-EB9E-4CAC-9AAC-BE32ABB81448}"/>
              </a:ext>
            </a:extLst>
          </p:cNvPr>
          <p:cNvSpPr txBox="1"/>
          <p:nvPr/>
        </p:nvSpPr>
        <p:spPr>
          <a:xfrm>
            <a:off x="8321973" y="2783940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+mj-lt"/>
              </a:rPr>
              <a:t>Business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D491-4A3D-4CFB-AECA-8E0162A07413}"/>
              </a:ext>
            </a:extLst>
          </p:cNvPr>
          <p:cNvSpPr txBox="1"/>
          <p:nvPr/>
        </p:nvSpPr>
        <p:spPr>
          <a:xfrm>
            <a:off x="4749136" y="5408808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+mj-lt"/>
              </a:rPr>
              <a:t>Data Scientist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58326B-082D-4AFE-9B7B-D5384CA50B11}"/>
              </a:ext>
            </a:extLst>
          </p:cNvPr>
          <p:cNvGrpSpPr/>
          <p:nvPr/>
        </p:nvGrpSpPr>
        <p:grpSpPr>
          <a:xfrm>
            <a:off x="2066032" y="1744141"/>
            <a:ext cx="965063" cy="937433"/>
            <a:chOff x="2066032" y="1744141"/>
            <a:chExt cx="965063" cy="93743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43E238-638E-4F32-A1FC-B3BB2E07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881" y="1905176"/>
              <a:ext cx="615361" cy="61536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F66DD5-2E18-4F69-A5DA-C881CA79D170}"/>
              </a:ext>
            </a:extLst>
          </p:cNvPr>
          <p:cNvGrpSpPr/>
          <p:nvPr/>
        </p:nvGrpSpPr>
        <p:grpSpPr>
          <a:xfrm>
            <a:off x="5638868" y="1744141"/>
            <a:ext cx="965063" cy="937433"/>
            <a:chOff x="5638868" y="1744141"/>
            <a:chExt cx="965063" cy="93743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5638868" y="1744141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563F368-407B-486A-81FD-FC48726F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591" y="1919866"/>
              <a:ext cx="608205" cy="60820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FBC999-91CF-4044-85BD-9243E3300F41}"/>
              </a:ext>
            </a:extLst>
          </p:cNvPr>
          <p:cNvGrpSpPr/>
          <p:nvPr/>
        </p:nvGrpSpPr>
        <p:grpSpPr>
          <a:xfrm>
            <a:off x="9211705" y="1744141"/>
            <a:ext cx="965063" cy="937433"/>
            <a:chOff x="9211705" y="1744141"/>
            <a:chExt cx="965063" cy="93743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9211705" y="1744141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3E337F1-12F7-4A14-A219-790FFB8C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2205" y="1871938"/>
              <a:ext cx="704059" cy="704059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2F12F2-F1A3-45AB-97AA-A675E2FD680C}"/>
              </a:ext>
            </a:extLst>
          </p:cNvPr>
          <p:cNvGrpSpPr/>
          <p:nvPr/>
        </p:nvGrpSpPr>
        <p:grpSpPr>
          <a:xfrm>
            <a:off x="5638868" y="4369009"/>
            <a:ext cx="965063" cy="937433"/>
            <a:chOff x="5638868" y="4369009"/>
            <a:chExt cx="965063" cy="93743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5638868" y="43690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6B4FBBF-8BCA-4B3B-9FFF-BDA52EC1D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427" y="4415219"/>
              <a:ext cx="772531" cy="772531"/>
            </a:xfrm>
            <a:prstGeom prst="rect">
              <a:avLst/>
            </a:prstGeom>
          </p:spPr>
        </p:pic>
      </p:grpSp>
      <p:pic>
        <p:nvPicPr>
          <p:cNvPr id="36" name="Picture 2" descr="Download Google Cloud Platform (GCP) Logo in SVG Vector or PNG File Format  - Logo.wine">
            <a:extLst>
              <a:ext uri="{FF2B5EF4-FFF2-40B4-BE49-F238E27FC236}">
                <a16:creationId xmlns:a16="http://schemas.microsoft.com/office/drawing/2014/main" id="{F6C52FB6-B418-4FFD-903D-649BB2B11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" t="39412" r="1225" b="39795"/>
          <a:stretch/>
        </p:blipFill>
        <p:spPr bwMode="auto">
          <a:xfrm>
            <a:off x="1117952" y="3226650"/>
            <a:ext cx="1421884" cy="22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Microsoft Azure Logo – Penthara Technologies">
            <a:extLst>
              <a:ext uri="{FF2B5EF4-FFF2-40B4-BE49-F238E27FC236}">
                <a16:creationId xmlns:a16="http://schemas.microsoft.com/office/drawing/2014/main" id="{49005FD5-13D6-4584-9B7C-55289720D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t="21980" r="1662" b="18563"/>
          <a:stretch/>
        </p:blipFill>
        <p:spPr bwMode="auto">
          <a:xfrm>
            <a:off x="2014135" y="3562727"/>
            <a:ext cx="1068852" cy="3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Amazon Web Services (AWS) – Logos Download">
            <a:extLst>
              <a:ext uri="{FF2B5EF4-FFF2-40B4-BE49-F238E27FC236}">
                <a16:creationId xmlns:a16="http://schemas.microsoft.com/office/drawing/2014/main" id="{F39926A6-2463-47E6-9BC6-C31691FC0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441" y="3132532"/>
            <a:ext cx="915066" cy="3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The Python Logo | Python Software Foundation">
            <a:extLst>
              <a:ext uri="{FF2B5EF4-FFF2-40B4-BE49-F238E27FC236}">
                <a16:creationId xmlns:a16="http://schemas.microsoft.com/office/drawing/2014/main" id="{29EA096C-FDD4-4C9A-AE05-7A9517F21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2" t="9537" r="11528" b="24716"/>
          <a:stretch/>
        </p:blipFill>
        <p:spPr bwMode="auto">
          <a:xfrm>
            <a:off x="4804974" y="3171448"/>
            <a:ext cx="1124065" cy="32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2" descr="File:Apache Spark logo.svg - Wikimedia Commons">
            <a:extLst>
              <a:ext uri="{FF2B5EF4-FFF2-40B4-BE49-F238E27FC236}">
                <a16:creationId xmlns:a16="http://schemas.microsoft.com/office/drawing/2014/main" id="{0615C4EB-E58E-48E0-A1B0-CE9DD678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548" y="3489983"/>
            <a:ext cx="690288" cy="35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4" descr="File:R logo.svg - Wikimedia Commons">
            <a:extLst>
              <a:ext uri="{FF2B5EF4-FFF2-40B4-BE49-F238E27FC236}">
                <a16:creationId xmlns:a16="http://schemas.microsoft.com/office/drawing/2014/main" id="{4FEC6F4F-2433-442B-AEE6-71C40A23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80" y="3135210"/>
            <a:ext cx="457755" cy="3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7A33A3A-7BFB-4DA5-A9A1-C6C99246760E}"/>
              </a:ext>
            </a:extLst>
          </p:cNvPr>
          <p:cNvGrpSpPr/>
          <p:nvPr/>
        </p:nvGrpSpPr>
        <p:grpSpPr>
          <a:xfrm>
            <a:off x="8753987" y="3143757"/>
            <a:ext cx="1693811" cy="847218"/>
            <a:chOff x="8753987" y="3143757"/>
            <a:chExt cx="1693811" cy="847218"/>
          </a:xfrm>
        </p:grpSpPr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EE8B6-65C9-4B05-BA2E-A679BD329395}"/>
              </a:ext>
            </a:extLst>
          </p:cNvPr>
          <p:cNvGrpSpPr/>
          <p:nvPr/>
        </p:nvGrpSpPr>
        <p:grpSpPr>
          <a:xfrm>
            <a:off x="5569902" y="6396643"/>
            <a:ext cx="1030987" cy="354949"/>
            <a:chOff x="810780" y="2089076"/>
            <a:chExt cx="1268984" cy="438011"/>
          </a:xfrm>
        </p:grpSpPr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810780" y="2117931"/>
              <a:ext cx="720931" cy="351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1619770" y="2089076"/>
              <a:ext cx="459994" cy="438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UpGrad Logos &amp;amp; Brand Assets | Brandfetch">
            <a:extLst>
              <a:ext uri="{FF2B5EF4-FFF2-40B4-BE49-F238E27FC236}">
                <a16:creationId xmlns:a16="http://schemas.microsoft.com/office/drawing/2014/main" id="{F26D8221-3581-4C3D-A6BE-9F917B65E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346" y="5684849"/>
            <a:ext cx="502691" cy="26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E506AB-66A1-474D-B1CC-ECA27BF3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11" y="4300611"/>
            <a:ext cx="2219177" cy="2219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2DC9E-DEA5-42E4-896C-93721D74A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" y="1461988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1" y="283882"/>
            <a:ext cx="1083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Optimization &amp; Paper Walkthrough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pic>
        <p:nvPicPr>
          <p:cNvPr id="39" name="Picture 2" descr="Linkedin - Free social media icons">
            <a:extLst>
              <a:ext uri="{FF2B5EF4-FFF2-40B4-BE49-F238E27FC236}">
                <a16:creationId xmlns:a16="http://schemas.microsoft.com/office/drawing/2014/main" id="{B05F7F5E-A0D0-42EF-824C-F3DEF670B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0" t="-1031" r="23755"/>
          <a:stretch/>
        </p:blipFill>
        <p:spPr bwMode="auto">
          <a:xfrm>
            <a:off x="346764" y="1608098"/>
            <a:ext cx="408886" cy="4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Medium logo | Logok">
            <a:extLst>
              <a:ext uri="{FF2B5EF4-FFF2-40B4-BE49-F238E27FC236}">
                <a16:creationId xmlns:a16="http://schemas.microsoft.com/office/drawing/2014/main" id="{C7E948CD-B777-4F4A-925E-11FD5B95E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1" t="28005" r="19918" b="27804"/>
          <a:stretch/>
        </p:blipFill>
        <p:spPr bwMode="auto">
          <a:xfrm>
            <a:off x="1044105" y="1628744"/>
            <a:ext cx="595713" cy="32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Github Logo - Free social media icons">
            <a:extLst>
              <a:ext uri="{FF2B5EF4-FFF2-40B4-BE49-F238E27FC236}">
                <a16:creationId xmlns:a16="http://schemas.microsoft.com/office/drawing/2014/main" id="{7E59B895-1A33-4E72-AF1D-64B08220E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331" y="1590199"/>
            <a:ext cx="444110" cy="44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nkeyLearn · GitHub">
            <a:extLst>
              <a:ext uri="{FF2B5EF4-FFF2-40B4-BE49-F238E27FC236}">
                <a16:creationId xmlns:a16="http://schemas.microsoft.com/office/drawing/2014/main" id="{531F1213-583D-4E39-BC97-B07B1325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724" y="1525911"/>
            <a:ext cx="595713" cy="52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D72CFC-ED0D-4790-93CB-44BD2F3643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  <p:pic>
        <p:nvPicPr>
          <p:cNvPr id="2052" name="Picture 4" descr="Glassdoor - Wikipedia">
            <a:extLst>
              <a:ext uri="{FF2B5EF4-FFF2-40B4-BE49-F238E27FC236}">
                <a16:creationId xmlns:a16="http://schemas.microsoft.com/office/drawing/2014/main" id="{A25E28FA-A1B1-4AC3-92F0-DD045BA96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84" y="1550885"/>
            <a:ext cx="609988" cy="4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Logo transparent PNG - StickPNG">
            <a:extLst>
              <a:ext uri="{FF2B5EF4-FFF2-40B4-BE49-F238E27FC236}">
                <a16:creationId xmlns:a16="http://schemas.microsoft.com/office/drawing/2014/main" id="{F3F36BEB-EC13-45EF-A6D5-20CAE6D1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119" y="1662820"/>
            <a:ext cx="884168" cy="29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16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4933</TotalTime>
  <Words>658</Words>
  <Application>Microsoft Office PowerPoint</Application>
  <PresentationFormat>Widescreen</PresentationFormat>
  <Paragraphs>145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840</cp:revision>
  <dcterms:created xsi:type="dcterms:W3CDTF">2021-05-29T21:16:01Z</dcterms:created>
  <dcterms:modified xsi:type="dcterms:W3CDTF">2022-05-07T05:29:20Z</dcterms:modified>
</cp:coreProperties>
</file>